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9" r:id="rId21"/>
  </p:sldMasterIdLst>
  <p:sldIdLst>
    <p:sldId id="256" r:id="rId23"/>
    <p:sldId id="257" r:id="rId24"/>
    <p:sldId id="258" r:id="rId25"/>
    <p:sldId id="262" r:id="rId26"/>
    <p:sldId id="264" r:id="rId27"/>
    <p:sldId id="263" r:id="rId28"/>
    <p:sldId id="265" r:id="rId29"/>
    <p:sldId id="266" r:id="rId30"/>
    <p:sldId id="267" r:id="rId31"/>
    <p:sldId id="259" r:id="rId32"/>
    <p:sldId id="268" r:id="rId33"/>
    <p:sldId id="269" r:id="rId34"/>
    <p:sldId id="270" r:id="rId35"/>
    <p:sldId id="260" r:id="rId36"/>
    <p:sldId id="261" r:id="rId37"/>
  </p:sldIdLst>
  <p:sldSz cx="9144000" cy="5715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mbeddedFontLst>
    <p:embeddedFont>
      <p:font typeface="맑은 고딕" panose="" pitchFamily="50" charset="-127">
        <p:regular r:id="rId1"/>
        <p:bold r:id="rId8"/>
      </p:font>
    </p:embeddedFont>
    <p:embeddedFont>
      <p:font typeface="나눔바른고딕" panose="" pitchFamily="50" charset="-127">
        <p:regular r:id="rId6"/>
        <p:bold r:id="rId4"/>
      </p:font>
    </p:embeddedFont>
    <p:embeddedFont>
      <p:font typeface="나눔스퀘어라운드 ExtraBold" panose="" pitchFamily="50" charset="-127">
        <p:bold r:id="rId2"/>
      </p:font>
    </p:embeddedFont>
    <p:embeddedFont>
      <p:font typeface="나눔스퀘어라운드 Light" panose="" pitchFamily="50" charset="-127">
        <p:regular r:id="rId5"/>
      </p:font>
    </p:embeddedFont>
    <p:embeddedFont>
      <p:font typeface="나눔스퀘어라운드 Bold" panose="" pitchFamily="50" charset="-127">
        <p:bold r:id="rId3"/>
      </p:font>
    </p:embeddedFont>
    <p:embeddedFont>
      <p:font typeface="나눔스퀘어라운드 Regular" panose="" pitchFamily="50" charset="-127">
        <p:regular r:id="rId7"/>
      </p:font>
    </p:embeddedFont>
  </p:embeddedFontLst>
  <p:extLst>
    <p:ext uri="{EFAFB233-063F-42B5-8137-9DF3F51BA10A}">
      <p15:sldGuideLst xmlns:p15="http://schemas.microsoft.com/office/powerpoint/2012/main">
        <p15:guide id="0" orient="horz" pos="179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9BBB59"/>
    <a:srgbClr val="960000"/>
    <a:srgbClr val="507820"/>
    <a:srgbClr val="314913"/>
    <a:srgbClr val="6D8838"/>
    <a:srgbClr val="45180C"/>
    <a:srgbClr val="754733"/>
    <a:srgbClr val="573E33"/>
    <a:srgbClr val="6142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8340" autoAdjust="0"/>
  </p:normalViewPr>
  <p:slideViewPr>
    <p:cSldViewPr snapToGrid="1" snapToObjects="1">
      <p:cViewPr>
        <p:scale>
          <a:sx n="100" d="100"/>
          <a:sy n="100" d="100"/>
        </p:scale>
        <p:origin x="-390" y="-282"/>
      </p:cViewPr>
      <p:guideLst>
        <p:guide orient="horz" pos="179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6.fntdata"></Relationship><Relationship Id="rId3" Type="http://schemas.openxmlformats.org/officeDocument/2006/relationships/font" Target="fonts/font9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8.fntdata"></Relationship><Relationship Id="rId6" Type="http://schemas.openxmlformats.org/officeDocument/2006/relationships/font" Target="fonts/font3.fntdata"></Relationship><Relationship Id="rId7" Type="http://schemas.openxmlformats.org/officeDocument/2006/relationships/font" Target="fonts/font11.fntdata"></Relationship><Relationship Id="rId8" Type="http://schemas.openxmlformats.org/officeDocument/2006/relationships/font" Target="fonts/font2.fntdata"></Relationship><Relationship Id="rId9" Type="http://schemas.openxmlformats.org/officeDocument/2006/relationships/tableStyles" Target="tableStyles.xml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slide" Target="slides/slide11.xml"></Relationship><Relationship Id="rId34" Type="http://schemas.openxmlformats.org/officeDocument/2006/relationships/slide" Target="slides/slide12.xml"></Relationship><Relationship Id="rId35" Type="http://schemas.openxmlformats.org/officeDocument/2006/relationships/slide" Target="slides/slide13.xml"></Relationship><Relationship Id="rId36" Type="http://schemas.openxmlformats.org/officeDocument/2006/relationships/slide" Target="slides/slide14.xml"></Relationship><Relationship Id="rId37" Type="http://schemas.openxmlformats.org/officeDocument/2006/relationships/slide" Target="slides/slide15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8960-D9CB-4AFF-8596-9E647EFE3EF1}" type="datetimeFigureOut">
              <a:rPr lang="ko-KR" altLang="en-US" smtClean="0"/>
              <a:pPr/>
              <a:t>2019-04-15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21.png"></Relationship><Relationship Id="rId3" Type="http://schemas.openxmlformats.org/officeDocument/2006/relationships/image" Target="../media/image17.png"></Relationship><Relationship Id="rId7" Type="http://schemas.openxmlformats.org/officeDocument/2006/relationships/image" Target="../media/image20.png"></Relationship><Relationship Id="rId2" Type="http://schemas.openxmlformats.org/officeDocument/2006/relationships/image" Target="../media/image16.png"></Relationship><Relationship Id="rId6" Type="http://schemas.openxmlformats.org/officeDocument/2006/relationships/image" Target="../media/image19.jpeg"></Relationship><Relationship Id="rId5" Type="http://schemas.openxmlformats.org/officeDocument/2006/relationships/image" Target="../media/image2.png"></Relationship><Relationship Id="rId4" Type="http://schemas.openxmlformats.org/officeDocument/2006/relationships/image" Target="../media/image18.png"></Relationship><Relationship Id="rId9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image19.jpeg"></Relationship><Relationship Id="rId4" Type="http://schemas.openxmlformats.org/officeDocument/2006/relationships/image" Target="../media/image20.png"></Relationship><Relationship Id="rId5" Type="http://schemas.openxmlformats.org/officeDocument/2006/relationships/image" Target="../media/image2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6.png"></Relationship><Relationship Id="rId3" Type="http://schemas.openxmlformats.org/officeDocument/2006/relationships/image" Target="../media/image17.png"></Relationship><Relationship Id="rId4" Type="http://schemas.openxmlformats.org/officeDocument/2006/relationships/image" Target="../media/image18.png"></Relationship><Relationship Id="rId5" Type="http://schemas.openxmlformats.org/officeDocument/2006/relationships/image" Target="../media/image2.png"></Relationship><Relationship Id="rId6" Type="http://schemas.openxmlformats.org/officeDocument/2006/relationships/image" Target="../media/image19.jpeg"></Relationship><Relationship Id="rId7" Type="http://schemas.openxmlformats.org/officeDocument/2006/relationships/image" Target="../media/image20.png"></Relationship><Relationship Id="rId8" Type="http://schemas.openxmlformats.org/officeDocument/2006/relationships/image" Target="../media/image21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6.png"></Relationship><Relationship Id="rId3" Type="http://schemas.openxmlformats.org/officeDocument/2006/relationships/image" Target="../media/image17.png"></Relationship><Relationship Id="rId4" Type="http://schemas.openxmlformats.org/officeDocument/2006/relationships/image" Target="../media/image18.png"></Relationship><Relationship Id="rId5" Type="http://schemas.openxmlformats.org/officeDocument/2006/relationships/image" Target="../media/image2.png"></Relationship><Relationship Id="rId6" Type="http://schemas.openxmlformats.org/officeDocument/2006/relationships/image" Target="../media/image19.jpeg"></Relationship><Relationship Id="rId7" Type="http://schemas.openxmlformats.org/officeDocument/2006/relationships/image" Target="../media/image20.png"></Relationship><Relationship Id="rId8" Type="http://schemas.openxmlformats.org/officeDocument/2006/relationships/image" Target="../media/image21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23.png"></Relationship><Relationship Id="rId5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jpe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9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8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7.jpeg"></Relationship><Relationship Id="rId5" Type="http://schemas.openxmlformats.org/officeDocument/2006/relationships/image" Target="../media/image6.jpeg"></Relationship><Relationship Id="rId4" Type="http://schemas.openxmlformats.org/officeDocument/2006/relationships/image" Target="../media/image5.jpeg"></Relationship><Relationship Id="rId9" Type="http://schemas.openxmlformats.org/officeDocument/2006/relationships/image" Target="../media/image10.jpeg"></Relationship><Relationship Id="rId10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1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12.png"></Relationship><Relationship Id="rId6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11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2.png"></Relationship><Relationship Id="rId6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image15.jpeg"></Relationship><Relationship Id="rId5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4.png"></Relationship><Relationship Id="rId4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4094569941.png"></Relationship><Relationship Id="rId3" Type="http://schemas.openxmlformats.org/officeDocument/2006/relationships/image" Target="../media/fImage122287018467.png"></Relationship><Relationship Id="rId4" Type="http://schemas.openxmlformats.org/officeDocument/2006/relationships/image" Target="../media/fImage1079757766334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21412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>
            <a:off x="0" y="1214120"/>
            <a:ext cx="9144000" cy="4500880"/>
            <a:chOff x="0" y="1214120"/>
            <a:chExt cx="9144000" cy="4500880"/>
          </a:xfrm>
        </p:grpSpPr>
        <p:sp>
          <p:nvSpPr>
            <p:cNvPr id="96" name="직사각형 95"/>
            <p:cNvSpPr>
              <a:spLocks/>
            </p:cNvSpPr>
            <p:nvPr/>
          </p:nvSpPr>
          <p:spPr>
            <a:xfrm rot="0">
              <a:off x="0" y="1214120"/>
              <a:ext cx="9144635" cy="4501515"/>
            </a:xfrm>
            <a:prstGeom prst="rect"/>
            <a:solidFill>
              <a:srgbClr val="9BBB5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모서리가 둥근 직사각형 74"/>
            <p:cNvSpPr>
              <a:spLocks/>
            </p:cNvSpPr>
            <p:nvPr/>
          </p:nvSpPr>
          <p:spPr>
            <a:xfrm rot="0">
              <a:off x="32321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모서리가 둥근 직사각형 75"/>
            <p:cNvSpPr>
              <a:spLocks/>
            </p:cNvSpPr>
            <p:nvPr/>
          </p:nvSpPr>
          <p:spPr>
            <a:xfrm rot="0">
              <a:off x="3263900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모서리가 둥근 직사각형 76"/>
            <p:cNvSpPr>
              <a:spLocks/>
            </p:cNvSpPr>
            <p:nvPr/>
          </p:nvSpPr>
          <p:spPr>
            <a:xfrm rot="0">
              <a:off x="618172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 rot="0">
              <a:off x="285750" y="1710055"/>
              <a:ext cx="576580" cy="576580"/>
            </a:xfrm>
            <a:prstGeom prst="ellipse"/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 rot="0">
              <a:off x="3178810" y="1710055"/>
              <a:ext cx="576580" cy="576580"/>
            </a:xfrm>
            <a:prstGeom prst="ellipse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0">
              <a:off x="6072505" y="1710055"/>
              <a:ext cx="576580" cy="576580"/>
            </a:xfrm>
            <a:prstGeom prst="ellipse"/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TextBox 82"/>
            <p:cNvSpPr txBox="1">
              <a:spLocks/>
            </p:cNvSpPr>
            <p:nvPr/>
          </p:nvSpPr>
          <p:spPr>
            <a:xfrm rot="0">
              <a:off x="914400" y="2143125"/>
              <a:ext cx="1447165" cy="3702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게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임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 로직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4" name="TextBox 83"/>
            <p:cNvSpPr txBox="1">
              <a:spLocks/>
            </p:cNvSpPr>
            <p:nvPr/>
          </p:nvSpPr>
          <p:spPr>
            <a:xfrm rot="0">
              <a:off x="3785869" y="2143125"/>
              <a:ext cx="1581785" cy="3702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TCP 네트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워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크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 rot="0">
              <a:off x="6767830" y="2143125"/>
              <a:ext cx="1404620" cy="3702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charset="0"/>
                  <a:ea typeface="나눔스퀘어라운드 ExtraBold" charset="0"/>
                </a:rPr>
                <a:t>GUI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 rot="0">
              <a:off x="332740" y="2686685"/>
              <a:ext cx="2623185" cy="1384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자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바 비기닝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의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능들 모두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고정배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열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: 패 2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0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장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가변배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열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: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중복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제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로 패 돌림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승패 선언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 rot="0">
              <a:off x="3267075" y="2686685"/>
              <a:ext cx="2623185" cy="170815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TCP통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신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기반 멀티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채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팅 기능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사용자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입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장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,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대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화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게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임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로직, 결과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클라이언트 배치순서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게임 시작과 종료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 rot="0">
              <a:off x="6187440" y="2686685"/>
              <a:ext cx="2623185" cy="170815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L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a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you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Mana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g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e</a:t>
              </a:r>
              <a:r>
                <a:rPr lang="en-US" altLang="ko-KR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r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활용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전체적인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틀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: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G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r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i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d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상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세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내용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: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B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ord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e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r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능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트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리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거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: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B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u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t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o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n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이미지 삽입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rot="0">
              <a:off x="71437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rot="0">
              <a:off x="364299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rot="0">
              <a:off x="661733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53" name="Picture 5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65760" y="1785620"/>
              <a:ext cx="429260" cy="429260"/>
            </a:xfrm>
            <a:prstGeom prst="rect"/>
            <a:noFill/>
          </p:spPr>
        </p:pic>
        <p:pic>
          <p:nvPicPr>
            <p:cNvPr id="2054" name="Picture 6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295015" y="1838325"/>
              <a:ext cx="340360" cy="340360"/>
            </a:xfrm>
            <a:prstGeom prst="rect"/>
            <a:noFill/>
          </p:spPr>
        </p:pic>
        <p:pic>
          <p:nvPicPr>
            <p:cNvPr id="2055" name="Picture 7" descr="C:/Users/haewon/AppData/Roaming/PolarisOffice/ETemp/12660_12395608/image18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6215380" y="1848485"/>
              <a:ext cx="286385" cy="286385"/>
            </a:xfrm>
            <a:prstGeom prst="rect"/>
            <a:noFill/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58" name="직사각형 57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98" name="TextBox 97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0995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250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기능 및 특징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58" name="텍스트 상자 2057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59" name="텍스트 상자 2058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0" name="텍스트 상자 2059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1" name="텍스트 상자 2060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2" name="텍스트 상자 2061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3" name="텍스트 상자 2062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4" name="텍스트 상자 2063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 rot="0">
            <a:off x="520636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8501380" y="5143500"/>
            <a:ext cx="451485" cy="4514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 rot="0">
            <a:off x="0" y="0"/>
            <a:ext cx="9144635" cy="1214755"/>
          </a:xfrm>
          <a:prstGeom prst="rect"/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0">
            <a:off x="0" y="0"/>
            <a:ext cx="9144635" cy="214630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7" name="그룹 56"/>
          <p:cNvGrpSpPr/>
          <p:nvPr/>
        </p:nvGrpSpPr>
        <p:grpSpPr>
          <a:xfrm rot="21120000">
            <a:off x="252095" y="105410"/>
            <a:ext cx="390525" cy="586105"/>
            <a:chOff x="252095" y="105410"/>
            <a:chExt cx="390525" cy="586105"/>
          </a:xfrm>
        </p:grpSpPr>
        <p:sp>
          <p:nvSpPr>
            <p:cNvPr id="58" name="직사각형 57"/>
            <p:cNvSpPr>
              <a:spLocks/>
            </p:cNvSpPr>
            <p:nvPr/>
          </p:nvSpPr>
          <p:spPr>
            <a:xfrm rot="168960000">
              <a:off x="271780" y="128270"/>
              <a:ext cx="343535" cy="559435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9" name="Picture 58" descr="C:/Users/haewon/AppData/Roaming/PolarisOffice/ETemp/12660_12395608/image19.jpeg"/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5781"/>
            <a:stretch>
              <a:fillRect/>
            </a:stretch>
          </p:blipFill>
          <p:spPr bwMode="auto">
            <a:xfrm rot="168960000">
              <a:off x="250825" y="104775"/>
              <a:ext cx="393065" cy="587375"/>
            </a:xfrm>
            <a:prstGeom prst="rect"/>
            <a:noFill/>
          </p:spPr>
        </p:pic>
      </p:grpSp>
      <p:sp>
        <p:nvSpPr>
          <p:cNvPr id="98" name="TextBox 97"/>
          <p:cNvSpPr txBox="1">
            <a:spLocks/>
          </p:cNvSpPr>
          <p:nvPr/>
        </p:nvSpPr>
        <p:spPr>
          <a:xfrm rot="0">
            <a:off x="6501130" y="0"/>
            <a:ext cx="2655570" cy="247014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캠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프 java 기반 웹앱 개발자 양성과정 119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 rot="0">
            <a:off x="8234045" y="1214120"/>
            <a:ext cx="910590" cy="1457325"/>
          </a:xfrm>
          <a:prstGeom prst="rect"/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/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기능 및 특징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58" name="텍스트 상자 2057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59" name="텍스트 상자 2058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0" name="텍스트 상자 2059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1" name="텍스트 상자 2060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2" name="텍스트 상자 2061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3" name="텍스트 상자 2062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4" name="텍스트 상자 2063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 rot="0">
            <a:off x="520636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6" name="도형 2065"/>
          <p:cNvSpPr>
            <a:spLocks/>
          </p:cNvSpPr>
          <p:nvPr/>
        </p:nvSpPr>
        <p:spPr>
          <a:xfrm rot="0">
            <a:off x="1665605" y="1732915"/>
            <a:ext cx="1106170" cy="1002030"/>
          </a:xfrm>
          <a:prstGeom prst="ellipse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7" name="도형 2066"/>
          <p:cNvSpPr>
            <a:spLocks/>
          </p:cNvSpPr>
          <p:nvPr/>
        </p:nvSpPr>
        <p:spPr>
          <a:xfrm rot="0">
            <a:off x="1663065" y="3642360"/>
            <a:ext cx="1106170" cy="1002030"/>
          </a:xfrm>
          <a:prstGeom prst="ellipse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8" name="도형 2067"/>
          <p:cNvSpPr>
            <a:spLocks/>
          </p:cNvSpPr>
          <p:nvPr/>
        </p:nvSpPr>
        <p:spPr>
          <a:xfrm rot="0">
            <a:off x="6247130" y="3647440"/>
            <a:ext cx="1106170" cy="1002030"/>
          </a:xfrm>
          <a:prstGeom prst="ellipse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9" name="텍스트 상자 2068"/>
          <p:cNvSpPr txBox="1">
            <a:spLocks/>
          </p:cNvSpPr>
          <p:nvPr/>
        </p:nvSpPr>
        <p:spPr>
          <a:xfrm rot="0">
            <a:off x="1725930" y="2054225"/>
            <a:ext cx="98679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서버</a:t>
            </a:r>
            <a:endParaRPr lang="ko-KR" altLang="en-US" sz="160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0" name="텍스트 상자 2069"/>
          <p:cNvSpPr txBox="1">
            <a:spLocks/>
          </p:cNvSpPr>
          <p:nvPr/>
        </p:nvSpPr>
        <p:spPr>
          <a:xfrm rot="0">
            <a:off x="1646555" y="3964305"/>
            <a:ext cx="115379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클라이언트</a:t>
            </a:r>
            <a:endParaRPr lang="ko-KR" altLang="en-US" sz="160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1" name="텍스트 상자 2070"/>
          <p:cNvSpPr txBox="1">
            <a:spLocks/>
          </p:cNvSpPr>
          <p:nvPr/>
        </p:nvSpPr>
        <p:spPr>
          <a:xfrm rot="0">
            <a:off x="6294755" y="3964305"/>
            <a:ext cx="98679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UI</a:t>
            </a:r>
            <a:endParaRPr lang="ko-KR" altLang="en-US" sz="1600">
              <a:latin typeface="나눔스퀘어라운드 Light" charset="0"/>
              <a:ea typeface="나눔스퀘어라운드 Light" charset="0"/>
            </a:endParaRPr>
          </a:p>
        </p:txBody>
      </p:sp>
      <p:sp>
        <p:nvSpPr>
          <p:cNvPr id="2072" name="도형 2071"/>
          <p:cNvSpPr>
            <a:spLocks/>
          </p:cNvSpPr>
          <p:nvPr/>
        </p:nvSpPr>
        <p:spPr>
          <a:xfrm rot="0">
            <a:off x="6242050" y="1737995"/>
            <a:ext cx="1106170" cy="1002030"/>
          </a:xfrm>
          <a:prstGeom prst="ellipse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3" name="텍스트 상자 2072"/>
          <p:cNvSpPr txBox="1">
            <a:spLocks/>
          </p:cNvSpPr>
          <p:nvPr/>
        </p:nvSpPr>
        <p:spPr>
          <a:xfrm rot="0">
            <a:off x="6302375" y="2059305"/>
            <a:ext cx="98679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나눔스퀘어라운드 Light" charset="0"/>
                <a:ea typeface="나눔스퀘어라운드 Light" charset="0"/>
              </a:rPr>
              <a:t>게임로직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074" name="도형 2073"/>
          <p:cNvSpPr>
            <a:spLocks/>
          </p:cNvSpPr>
          <p:nvPr/>
        </p:nvSpPr>
        <p:spPr>
          <a:xfrm rot="0">
            <a:off x="3115310" y="2136140"/>
            <a:ext cx="2921635" cy="194945"/>
          </a:xfrm>
          <a:prstGeom prst="rightArrow"/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5" name="도형 2074"/>
          <p:cNvSpPr>
            <a:spLocks/>
          </p:cNvSpPr>
          <p:nvPr/>
        </p:nvSpPr>
        <p:spPr>
          <a:xfrm rot="0">
            <a:off x="3112135" y="2573655"/>
            <a:ext cx="2921635" cy="194945"/>
          </a:xfrm>
          <a:prstGeom prst="rightArrow"/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6" name="도형 2075"/>
          <p:cNvSpPr>
            <a:spLocks/>
          </p:cNvSpPr>
          <p:nvPr/>
        </p:nvSpPr>
        <p:spPr>
          <a:xfrm rot="0">
            <a:off x="3117215" y="2981960"/>
            <a:ext cx="2921635" cy="194945"/>
          </a:xfrm>
          <a:prstGeom prst="rightArrow"/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7" name="도형 2076"/>
          <p:cNvSpPr>
            <a:spLocks/>
          </p:cNvSpPr>
          <p:nvPr/>
        </p:nvSpPr>
        <p:spPr>
          <a:xfrm rot="0">
            <a:off x="3114040" y="3367405"/>
            <a:ext cx="2921635" cy="194945"/>
          </a:xfrm>
          <a:prstGeom prst="rightArrow"/>
          <a:solidFill>
            <a:srgbClr val="A0D645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8" name="텍스트 상자 2077"/>
          <p:cNvSpPr txBox="1">
            <a:spLocks/>
          </p:cNvSpPr>
          <p:nvPr/>
        </p:nvSpPr>
        <p:spPr>
          <a:xfrm rot="0">
            <a:off x="1509395" y="2673985"/>
            <a:ext cx="147955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얘는 뭘 하고 뭘하고~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 rot="0">
            <a:off x="0" y="1214120"/>
            <a:ext cx="9144635" cy="4501515"/>
            <a:chOff x="0" y="1214120"/>
            <a:chExt cx="9144635" cy="4501515"/>
          </a:xfrm>
        </p:grpSpPr>
        <p:sp>
          <p:nvSpPr>
            <p:cNvPr id="96" name="직사각형 95"/>
            <p:cNvSpPr>
              <a:spLocks/>
            </p:cNvSpPr>
            <p:nvPr/>
          </p:nvSpPr>
          <p:spPr>
            <a:xfrm rot="0">
              <a:off x="0" y="1214120"/>
              <a:ext cx="9144635" cy="4501515"/>
            </a:xfrm>
            <a:prstGeom prst="rect"/>
            <a:solidFill>
              <a:srgbClr val="9BBB5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모서리가 둥근 직사각형 74"/>
            <p:cNvSpPr>
              <a:spLocks/>
            </p:cNvSpPr>
            <p:nvPr/>
          </p:nvSpPr>
          <p:spPr>
            <a:xfrm rot="0">
              <a:off x="32321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모서리가 둥근 직사각형 75"/>
            <p:cNvSpPr>
              <a:spLocks/>
            </p:cNvSpPr>
            <p:nvPr/>
          </p:nvSpPr>
          <p:spPr>
            <a:xfrm rot="0">
              <a:off x="3263900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모서리가 둥근 직사각형 76"/>
            <p:cNvSpPr>
              <a:spLocks/>
            </p:cNvSpPr>
            <p:nvPr/>
          </p:nvSpPr>
          <p:spPr>
            <a:xfrm rot="0">
              <a:off x="618172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 rot="0">
              <a:off x="285750" y="1710055"/>
              <a:ext cx="576580" cy="576580"/>
            </a:xfrm>
            <a:prstGeom prst="ellipse"/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 rot="0">
              <a:off x="3178810" y="1710055"/>
              <a:ext cx="576580" cy="576580"/>
            </a:xfrm>
            <a:prstGeom prst="ellipse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0">
              <a:off x="6072505" y="1710055"/>
              <a:ext cx="576580" cy="576580"/>
            </a:xfrm>
            <a:prstGeom prst="ellipse"/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 rot="0">
              <a:off x="332740" y="2686685"/>
              <a:ext cx="2623185" cy="203136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준비인원 체크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-아이디 중복제거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게임 인원 제한 (4명)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게임시작시 입장불가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게임 여러번 재시작 가능하게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 rot="0">
              <a:off x="3267075" y="2686685"/>
              <a:ext cx="2623185" cy="203136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- 2명이상 시작시 시작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본인클라이언트는 무조건 6시 (자리고정)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게임시작시 UI에 패돌리기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 각 클라이언트 패 추가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Regular" charset="0"/>
                  <a:ea typeface="나눔스퀘어라운드 Regular" charset="0"/>
                </a:rPr>
                <a:t>-...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 rot="0">
              <a:off x="6187440" y="2686685"/>
              <a:ext cx="2623185" cy="4152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rot="0">
              <a:off x="71437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rot="0">
              <a:off x="364299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rot="0">
              <a:off x="661733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53" name="Picture 2052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65760" y="1785620"/>
              <a:ext cx="429260" cy="429260"/>
            </a:xfrm>
            <a:prstGeom prst="rect"/>
            <a:noFill/>
          </p:spPr>
        </p:pic>
        <p:pic>
          <p:nvPicPr>
            <p:cNvPr id="2054" name="Picture 2053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295015" y="1838325"/>
              <a:ext cx="340360" cy="340360"/>
            </a:xfrm>
            <a:prstGeom prst="rect"/>
            <a:noFill/>
          </p:spPr>
        </p:pic>
        <p:pic>
          <p:nvPicPr>
            <p:cNvPr id="2055" name="Picture 2054" descr="C:/Users/haewon/AppData/Roaming/PolarisOffice/ETemp/12660_12395608/image18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6215380" y="1848485"/>
              <a:ext cx="286385" cy="286385"/>
            </a:xfrm>
            <a:prstGeom prst="rect"/>
            <a:noFill/>
          </p:spPr>
        </p:pic>
      </p:grpSp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8501380" y="5143500"/>
            <a:ext cx="451485" cy="4514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 rot="0">
            <a:off x="0" y="0"/>
            <a:ext cx="9144635" cy="1214755"/>
          </a:xfrm>
          <a:prstGeom prst="rect"/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0">
            <a:off x="0" y="0"/>
            <a:ext cx="9144635" cy="214630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7" name="그룹 56"/>
          <p:cNvGrpSpPr/>
          <p:nvPr/>
        </p:nvGrpSpPr>
        <p:grpSpPr>
          <a:xfrm rot="21120000">
            <a:off x="252095" y="105410"/>
            <a:ext cx="390525" cy="586105"/>
            <a:chOff x="252095" y="105410"/>
            <a:chExt cx="390525" cy="586105"/>
          </a:xfrm>
        </p:grpSpPr>
        <p:sp>
          <p:nvSpPr>
            <p:cNvPr id="58" name="직사각형 57"/>
            <p:cNvSpPr>
              <a:spLocks/>
            </p:cNvSpPr>
            <p:nvPr/>
          </p:nvSpPr>
          <p:spPr>
            <a:xfrm rot="168960000">
              <a:off x="271145" y="127635"/>
              <a:ext cx="343535" cy="560070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9" name="Picture 58" descr="C:/Users/haewon/AppData/Roaming/PolarisOffice/ETemp/12660_12395608/image19.jpeg"/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5781"/>
            <a:stretch>
              <a:fillRect/>
            </a:stretch>
          </p:blipFill>
          <p:spPr bwMode="auto">
            <a:xfrm rot="168960000">
              <a:off x="250825" y="104775"/>
              <a:ext cx="393065" cy="587375"/>
            </a:xfrm>
            <a:prstGeom prst="rect"/>
            <a:noFill/>
          </p:spPr>
        </p:pic>
      </p:grpSp>
      <p:sp>
        <p:nvSpPr>
          <p:cNvPr id="98" name="TextBox 97"/>
          <p:cNvSpPr txBox="1">
            <a:spLocks/>
          </p:cNvSpPr>
          <p:nvPr/>
        </p:nvSpPr>
        <p:spPr>
          <a:xfrm rot="0">
            <a:off x="6501130" y="0"/>
            <a:ext cx="2655570" cy="247014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캠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프 java 기반 웹앱 개발자 양성과정 119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 rot="0">
            <a:off x="8234045" y="1214120"/>
            <a:ext cx="910590" cy="1457325"/>
          </a:xfrm>
          <a:prstGeom prst="rect"/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/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예외상황 처리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58" name="텍스트 상자 2057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59" name="텍스트 상자 2058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0" name="텍스트 상자 2059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1" name="텍스트 상자 2060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2" name="텍스트 상자 2061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3" name="텍스트 상자 2062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4" name="텍스트 상자 2063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 rot="0">
            <a:off x="651700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/>
          <p:cNvGrpSpPr/>
          <p:nvPr/>
        </p:nvGrpSpPr>
        <p:grpSpPr>
          <a:xfrm rot="0">
            <a:off x="0" y="1214120"/>
            <a:ext cx="9144635" cy="4501515"/>
            <a:chOff x="0" y="1214120"/>
            <a:chExt cx="9144635" cy="4501515"/>
          </a:xfrm>
        </p:grpSpPr>
        <p:sp>
          <p:nvSpPr>
            <p:cNvPr id="96" name="직사각형 95"/>
            <p:cNvSpPr>
              <a:spLocks/>
            </p:cNvSpPr>
            <p:nvPr/>
          </p:nvSpPr>
          <p:spPr>
            <a:xfrm rot="0">
              <a:off x="0" y="1214120"/>
              <a:ext cx="9144635" cy="4501515"/>
            </a:xfrm>
            <a:prstGeom prst="rect"/>
            <a:solidFill>
              <a:srgbClr val="9BBB5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모서리가 둥근 직사각형 74"/>
            <p:cNvSpPr>
              <a:spLocks/>
            </p:cNvSpPr>
            <p:nvPr/>
          </p:nvSpPr>
          <p:spPr>
            <a:xfrm rot="0">
              <a:off x="32321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모서리가 둥근 직사각형 75"/>
            <p:cNvSpPr>
              <a:spLocks/>
            </p:cNvSpPr>
            <p:nvPr/>
          </p:nvSpPr>
          <p:spPr>
            <a:xfrm rot="0">
              <a:off x="3263900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모서리가 둥근 직사각형 76"/>
            <p:cNvSpPr>
              <a:spLocks/>
            </p:cNvSpPr>
            <p:nvPr/>
          </p:nvSpPr>
          <p:spPr>
            <a:xfrm rot="0">
              <a:off x="6181725" y="1922145"/>
              <a:ext cx="2628900" cy="2865120"/>
            </a:xfrm>
            <a:prstGeom prst="roundRect">
              <a:avLst>
                <a:gd name="adj" fmla="val 1349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sx="100000" sy="100000" blurRad="38100" dist="12700" dir="2700000" rotWithShape="0" algn="tl">
                <a:srgbClr val="000000">
                  <a:alpha val="24705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타원 77"/>
            <p:cNvSpPr>
              <a:spLocks/>
            </p:cNvSpPr>
            <p:nvPr/>
          </p:nvSpPr>
          <p:spPr>
            <a:xfrm rot="0">
              <a:off x="285750" y="1710055"/>
              <a:ext cx="576580" cy="576580"/>
            </a:xfrm>
            <a:prstGeom prst="ellipse"/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타원 78"/>
            <p:cNvSpPr>
              <a:spLocks/>
            </p:cNvSpPr>
            <p:nvPr/>
          </p:nvSpPr>
          <p:spPr>
            <a:xfrm rot="0">
              <a:off x="3178810" y="1710055"/>
              <a:ext cx="576580" cy="576580"/>
            </a:xfrm>
            <a:prstGeom prst="ellipse"/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타원 79"/>
            <p:cNvSpPr>
              <a:spLocks/>
            </p:cNvSpPr>
            <p:nvPr/>
          </p:nvSpPr>
          <p:spPr>
            <a:xfrm rot="0">
              <a:off x="6072505" y="1710055"/>
              <a:ext cx="576580" cy="576580"/>
            </a:xfrm>
            <a:prstGeom prst="ellipse"/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 rot="0">
              <a:off x="332740" y="2686685"/>
              <a:ext cx="2623185" cy="4152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 rot="0">
              <a:off x="3267075" y="2686685"/>
              <a:ext cx="2623185" cy="4152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 rot="0">
              <a:off x="6187440" y="2686685"/>
              <a:ext cx="2623185" cy="4152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rot="0">
              <a:off x="71437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rot="0">
              <a:off x="364299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rot="0">
              <a:off x="6617335" y="2587625"/>
              <a:ext cx="1858010" cy="2540"/>
            </a:xfrm>
            <a:prstGeom prst="line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53" name="Picture 2052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65760" y="1785620"/>
              <a:ext cx="429260" cy="429260"/>
            </a:xfrm>
            <a:prstGeom prst="rect"/>
            <a:noFill/>
          </p:spPr>
        </p:pic>
        <p:pic>
          <p:nvPicPr>
            <p:cNvPr id="2054" name="Picture 2053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3295015" y="1838325"/>
              <a:ext cx="340360" cy="340360"/>
            </a:xfrm>
            <a:prstGeom prst="rect"/>
            <a:noFill/>
          </p:spPr>
        </p:pic>
        <p:pic>
          <p:nvPicPr>
            <p:cNvPr id="2055" name="Picture 2054" descr="C:/Users/haewon/AppData/Roaming/PolarisOffice/ETemp/12660_12395608/image18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0">
              <a:off x="6215380" y="1848485"/>
              <a:ext cx="286385" cy="286385"/>
            </a:xfrm>
            <a:prstGeom prst="rect"/>
            <a:noFill/>
          </p:spPr>
        </p:pic>
      </p:grpSp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0">
            <a:off x="8501380" y="5143500"/>
            <a:ext cx="451485" cy="4514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 rot="0">
            <a:off x="0" y="0"/>
            <a:ext cx="9144635" cy="1214755"/>
          </a:xfrm>
          <a:prstGeom prst="rect"/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0">
            <a:off x="0" y="0"/>
            <a:ext cx="9144635" cy="214630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7" name="그룹 56"/>
          <p:cNvGrpSpPr/>
          <p:nvPr/>
        </p:nvGrpSpPr>
        <p:grpSpPr>
          <a:xfrm rot="21120000">
            <a:off x="252095" y="105410"/>
            <a:ext cx="390525" cy="586105"/>
            <a:chOff x="252095" y="105410"/>
            <a:chExt cx="390525" cy="586105"/>
          </a:xfrm>
        </p:grpSpPr>
        <p:sp>
          <p:nvSpPr>
            <p:cNvPr id="58" name="직사각형 57"/>
            <p:cNvSpPr>
              <a:spLocks/>
            </p:cNvSpPr>
            <p:nvPr/>
          </p:nvSpPr>
          <p:spPr>
            <a:xfrm rot="168960000">
              <a:off x="271780" y="128270"/>
              <a:ext cx="343535" cy="559435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9" name="Picture 58" descr="C:/Users/haewon/AppData/Roaming/PolarisOffice/ETemp/12660_12395608/image19.jpeg"/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5781"/>
            <a:stretch>
              <a:fillRect/>
            </a:stretch>
          </p:blipFill>
          <p:spPr bwMode="auto">
            <a:xfrm rot="168960000">
              <a:off x="250825" y="104775"/>
              <a:ext cx="393065" cy="587375"/>
            </a:xfrm>
            <a:prstGeom prst="rect"/>
            <a:noFill/>
          </p:spPr>
        </p:pic>
      </p:grpSp>
      <p:sp>
        <p:nvSpPr>
          <p:cNvPr id="98" name="TextBox 97"/>
          <p:cNvSpPr txBox="1">
            <a:spLocks/>
          </p:cNvSpPr>
          <p:nvPr/>
        </p:nvSpPr>
        <p:spPr>
          <a:xfrm rot="0">
            <a:off x="6501130" y="0"/>
            <a:ext cx="2655570" cy="247014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캠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프 java 기반 웹앱 개발자 양성과정 119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 rot="0">
            <a:off x="8234045" y="1214120"/>
            <a:ext cx="910590" cy="1457325"/>
          </a:xfrm>
          <a:prstGeom prst="rect"/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/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개선사항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58" name="텍스트 상자 2057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59" name="텍스트 상자 2058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0" name="텍스트 상자 2059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1" name="텍스트 상자 2060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2" name="텍스트 상자 2061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3" name="텍스트 상자 2062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4" name="텍스트 상자 2063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 rot="0">
            <a:off x="653224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1857375" y="4866640"/>
            <a:ext cx="450088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857375" y="4399915"/>
            <a:ext cx="397256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857375" y="3467100"/>
            <a:ext cx="432117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857375" y="3000375"/>
            <a:ext cx="371475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857375" y="3933190"/>
            <a:ext cx="557212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57375" y="2857500"/>
            <a:ext cx="5501005" cy="2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~15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아이템 선정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이재하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시작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17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~22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서버 및 클라이언트 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GUI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게임로직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23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테스트 및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.exe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파일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시연 및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곽지훈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1437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프로그램 제작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스케쥴표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 rot="762309">
            <a:off x="165100" y="51435"/>
            <a:ext cx="546100" cy="697230"/>
            <a:chOff x="165100" y="51435"/>
            <a:chExt cx="546100" cy="697230"/>
          </a:xfrm>
        </p:grpSpPr>
        <p:sp>
          <p:nvSpPr>
            <p:cNvPr id="32" name="직사각형 31"/>
            <p:cNvSpPr/>
            <p:nvPr/>
          </p:nvSpPr>
          <p:spPr>
            <a:xfrm>
              <a:off x="283845" y="109855"/>
              <a:ext cx="386080" cy="61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75" t="24167" r="66250" b="36666"/>
            <a:stretch>
              <a:fillRect/>
            </a:stretch>
          </p:blipFill>
          <p:spPr bwMode="auto">
            <a:xfrm>
              <a:off x="166370" y="51435"/>
              <a:ext cx="543560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2" name="TextBox 41"/>
          <p:cNvSpPr txBox="1"/>
          <p:nvPr/>
        </p:nvSpPr>
        <p:spPr>
          <a:xfrm>
            <a:off x="1261110" y="1571625"/>
            <a:ext cx="95313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04990" y="1571625"/>
            <a:ext cx="95313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761490" y="2145030"/>
            <a:ext cx="5572125" cy="1905"/>
          </a:xfrm>
          <a:prstGeom prst="line">
            <a:avLst/>
          </a:prstGeom>
          <a:ln w="19050">
            <a:solidFill>
              <a:srgbClr val="31491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2430145" y="2073275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832610" y="1571625"/>
            <a:ext cx="128587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157220" y="2073275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585720" y="1571625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619240" y="2073275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047740" y="1571625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61795" y="2073275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305675" y="2073275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61110" y="2237105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4/12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47240" y="2237105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54630" y="2237105"/>
            <a:ext cx="1674495" cy="34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4/17 ~ (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총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10935" y="2237105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 4/23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96100" y="2237105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40223" r="39750" b="28000"/>
          <a:stretch>
            <a:fillRect/>
          </a:stretch>
        </p:blipFill>
        <p:spPr bwMode="auto">
          <a:xfrm>
            <a:off x="0" y="2764155"/>
            <a:ext cx="1857375" cy="295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3" name="텍스트 상자 17412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4" name="텍스트 상자 17413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5" name="텍스트 상자 17414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6" name="텍스트 상자 17415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7" name="텍스트 상자 17416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8" name="텍스트 상자 17417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19" name="텍스트 상자 17418"/>
          <p:cNvSpPr txBox="1">
            <a:spLocks/>
          </p:cNvSpPr>
          <p:nvPr/>
        </p:nvSpPr>
        <p:spPr>
          <a:xfrm rot="0">
            <a:off x="7459980" y="85026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제작 스케쥴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420" name="도형 17419"/>
          <p:cNvSpPr>
            <a:spLocks/>
          </p:cNvSpPr>
          <p:nvPr/>
        </p:nvSpPr>
        <p:spPr>
          <a:xfrm rot="0">
            <a:off x="781240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14300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3000" y="3354070"/>
            <a:ext cx="1715135" cy="3384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나눔스퀘어라운드 Light" charset="0"/>
                <a:ea typeface="나눔스퀘어라운드 Light" charset="0"/>
              </a:rPr>
              <a:t> 감사합니다 </a:t>
            </a:r>
            <a:endParaRPr lang="ko-KR" altLang="en-US" sz="1600">
              <a:solidFill>
                <a:schemeClr val="bg1"/>
              </a:solidFill>
              <a:latin typeface="나눔스퀘어라운드 Light" charset="0"/>
              <a:ea typeface="나눔스퀘어라운드 Light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275" y="333565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r="45271"/>
          <a:stretch>
            <a:fillRect/>
          </a:stretch>
        </p:blipFill>
        <p:spPr bwMode="auto">
          <a:xfrm>
            <a:off x="0" y="0"/>
            <a:ext cx="5572125" cy="57150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0"/>
            <a:ext cx="5572125" cy="5715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880" y="86995"/>
            <a:ext cx="786130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ko-KR" altLang="en-US" sz="28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880" y="1588135"/>
            <a:ext cx="15119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一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팀원소</a:t>
            </a:r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3880" y="2220595"/>
            <a:ext cx="275907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二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콘텐츠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기획안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 및 목적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880" y="2874645"/>
            <a:ext cx="294322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三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레이아웃 및 스토리보드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880" y="3528060"/>
            <a:ext cx="157607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四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사용 기술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880" y="4181475"/>
            <a:ext cx="197040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五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제작 스케줄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6200000">
            <a:off x="7980680" y="20320"/>
            <a:ext cx="929005" cy="459740"/>
          </a:xfrm>
          <a:prstGeom prst="notchedRightArrow">
            <a:avLst>
              <a:gd name="adj1" fmla="val 100000"/>
              <a:gd name="adj2" fmla="val 47470"/>
            </a:avLst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157" t="50833" r="54062" b="18333"/>
          <a:stretch>
            <a:fillRect/>
          </a:stretch>
        </p:blipFill>
        <p:spPr bwMode="auto">
          <a:xfrm>
            <a:off x="0" y="1356995"/>
            <a:ext cx="98488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1500" y="1518285"/>
            <a:ext cx="1500505" cy="150050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5400000">
            <a:off x="2714625" y="1518285"/>
            <a:ext cx="1500505" cy="150050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65000" t="-43000" r="-52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857750" y="1518285"/>
            <a:ext cx="1500505" cy="1500505"/>
          </a:xfrm>
          <a:prstGeom prst="ellipse">
            <a:avLst/>
          </a:prstGeom>
          <a:blipFill>
            <a:blip r:embed="rId6" cstate="print"/>
            <a:stretch>
              <a:fillRect l="-64000" t="-47000" r="-48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100012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팀 소개 및 역할 분담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21218086">
            <a:off x="85725" y="52070"/>
            <a:ext cx="500380" cy="666750"/>
            <a:chOff x="85725" y="52070"/>
            <a:chExt cx="500380" cy="666750"/>
          </a:xfrm>
        </p:grpSpPr>
        <p:sp>
          <p:nvSpPr>
            <p:cNvPr id="16" name="직사각형 15"/>
            <p:cNvSpPr/>
            <p:nvPr/>
          </p:nvSpPr>
          <p:spPr>
            <a:xfrm>
              <a:off x="167640" y="89535"/>
              <a:ext cx="368300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9" t="23333" r="81250" b="60000"/>
            <a:stretch>
              <a:fillRect/>
            </a:stretch>
          </p:blipFill>
          <p:spPr bwMode="auto">
            <a:xfrm>
              <a:off x="85725" y="52070"/>
              <a:ext cx="50038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TextBox 20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5820" y="3192780"/>
            <a:ext cx="8337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b="1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292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5255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7235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7162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6301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95249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12101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1500" y="3691890"/>
            <a:ext cx="1306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클라이언트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0375" y="4020185"/>
            <a:ext cx="8934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4325" y="4072255"/>
            <a:ext cx="463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기획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8380" y="3691890"/>
            <a:ext cx="8883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서버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1437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2862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238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3455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4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83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6910" y="4397375"/>
            <a:ext cx="15551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로고</a:t>
            </a:r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및 그래픽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750" y="4397375"/>
            <a:ext cx="12376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스토리 보드 제작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90545" y="3691890"/>
            <a:ext cx="7423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자료조사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375" y="4397375"/>
            <a:ext cx="8547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2380" y="4400550"/>
            <a:ext cx="11671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게임로직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2620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latin typeface="나눔스퀘어라운드 Bold" pitchFamily="50" charset="-127"/>
                <a:ea typeface="나눔스퀘어라운드 Bold" pitchFamily="50" charset="-127"/>
              </a:rPr>
              <a:t>홍식이 엄마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035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나눔스퀘어라운드 Bold" pitchFamily="50" charset="-127"/>
                <a:ea typeface="나눔스퀘어라운드 Bold" pitchFamily="50" charset="-127"/>
              </a:rPr>
              <a:t>얌이</a:t>
            </a:r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 오빠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661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토니 누나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062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마리 형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48" t="38265" r="39904" b="30333"/>
          <a:stretch>
            <a:fillRect/>
          </a:stretch>
        </p:blipFill>
        <p:spPr bwMode="auto">
          <a:xfrm flipH="1">
            <a:off x="8101330" y="1356995"/>
            <a:ext cx="104711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000875" y="1518285"/>
            <a:ext cx="1500505" cy="1500505"/>
          </a:xfrm>
          <a:prstGeom prst="ellipse">
            <a:avLst/>
          </a:prstGeom>
          <a:blipFill dpi="0" rotWithShape="1">
            <a:blip r:embed="rId9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43500" y="3714750"/>
            <a:ext cx="9588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총괄 및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멘토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5363" name="텍스트 상자 15362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64" name="도형 15363"/>
          <p:cNvSpPr>
            <a:spLocks/>
          </p:cNvSpPr>
          <p:nvPr/>
        </p:nvSpPr>
        <p:spPr>
          <a:xfrm rot="0">
            <a:off x="16192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65" name="텍스트 상자 15364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66" name="텍스트 상자 15365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67" name="텍스트 상자 15366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68" name="텍스트 상자 15367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69" name="텍스트 상자 15368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370" name="텍스트 상자 15369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214120"/>
            <a:ext cx="9144000" cy="45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1499870"/>
            <a:ext cx="6905625" cy="3882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프로그램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기획안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 및 목적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12700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9" name="텍스트 상자 19458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0" name="도형 19459"/>
          <p:cNvSpPr>
            <a:spLocks/>
          </p:cNvSpPr>
          <p:nvPr/>
        </p:nvSpPr>
        <p:spPr>
          <a:xfrm rot="0">
            <a:off x="132016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461" name="텍스트 상자 19460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2" name="텍스트 상자 19461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기획안 및 목적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3" name="텍스트 상자 19462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4" name="텍스트 상자 19463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5" name="텍스트 상자 19464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9466" name="텍스트 상자 19465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1499870"/>
            <a:ext cx="6905625" cy="38823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프로그램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기획안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 및 목적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3175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1700" y="515302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직사각형 53"/>
          <p:cNvSpPr/>
          <p:nvPr/>
        </p:nvSpPr>
        <p:spPr>
          <a:xfrm>
            <a:off x="0" y="1214120"/>
            <a:ext cx="9144000" cy="4500880"/>
          </a:xfrm>
          <a:prstGeom prst="rect">
            <a:avLst/>
          </a:prstGeom>
          <a:solidFill>
            <a:srgbClr val="0D0D0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1214120" y="1571625"/>
            <a:ext cx="6929755" cy="923290"/>
            <a:chOff x="1214120" y="1571625"/>
            <a:chExt cx="6929755" cy="923290"/>
          </a:xfrm>
        </p:grpSpPr>
        <p:sp>
          <p:nvSpPr>
            <p:cNvPr id="56" name="타원 55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13815" y="1720850"/>
              <a:ext cx="571500" cy="70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一</a:t>
              </a:r>
              <a:endParaRPr lang="ko-KR" altLang="en-US" sz="4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14245" y="1571625"/>
              <a:ext cx="5929630" cy="92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[ 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기획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]</a:t>
              </a:r>
            </a:p>
            <a:p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영화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‘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타짜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’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의 소재인 섯다를 주제로 개발을 기획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.</a:t>
              </a:r>
            </a:p>
            <a:p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한게임의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‘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한게임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 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섯다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’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를 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벤치마킹하였다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.</a:t>
              </a:r>
              <a:endParaRPr lang="ko-KR" altLang="en-US" dirty="0">
                <a:solidFill>
                  <a:srgbClr val="CBCBCB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214120" y="2862580"/>
            <a:ext cx="6786880" cy="923290"/>
            <a:chOff x="1214120" y="2862580"/>
            <a:chExt cx="6786880" cy="923290"/>
          </a:xfrm>
        </p:grpSpPr>
        <p:sp>
          <p:nvSpPr>
            <p:cNvPr id="60" name="타원 59"/>
            <p:cNvSpPr/>
            <p:nvPr/>
          </p:nvSpPr>
          <p:spPr>
            <a:xfrm>
              <a:off x="1214120" y="2983865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313815" y="3006725"/>
              <a:ext cx="571500" cy="70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二</a:t>
              </a:r>
              <a:endParaRPr lang="ko-KR" altLang="en-US" sz="4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14245" y="2862580"/>
              <a:ext cx="5786755" cy="923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[ 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규칙 및 게임 소개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]</a:t>
              </a:r>
            </a:p>
            <a:p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화투의 패 중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,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1~10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월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20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장에서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2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장으로 점수가 높은 족보를 만들어 서로 배팅하고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, 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상대방을 이기는 게임이다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.</a:t>
              </a:r>
              <a:endParaRPr lang="ko-KR" altLang="en-US" dirty="0">
                <a:solidFill>
                  <a:srgbClr val="CBCBCB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214120" y="4014470"/>
            <a:ext cx="6358255" cy="1200150"/>
            <a:chOff x="1214120" y="4014470"/>
            <a:chExt cx="6358255" cy="1200150"/>
          </a:xfrm>
        </p:grpSpPr>
        <p:sp>
          <p:nvSpPr>
            <p:cNvPr id="68" name="타원 67"/>
            <p:cNvSpPr/>
            <p:nvPr/>
          </p:nvSpPr>
          <p:spPr>
            <a:xfrm>
              <a:off x="1214120" y="4203700"/>
              <a:ext cx="786130" cy="714375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13815" y="4226560"/>
              <a:ext cx="571500" cy="70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三</a:t>
              </a:r>
              <a:endParaRPr lang="ko-KR" altLang="en-US" sz="4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14245" y="4014470"/>
              <a:ext cx="5358130" cy="120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[ 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목적 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]</a:t>
              </a:r>
            </a:p>
            <a:p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수업에서 배운 자바 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비기닝과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 </a:t>
              </a:r>
              <a:r>
                <a:rPr lang="ko-KR" altLang="en-US" dirty="0" err="1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어드밴스드를</a:t>
              </a:r>
              <a:r>
                <a:rPr lang="ko-KR" altLang="en-US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 모두 사용하는 프로그램을 구현함으로써 경험과 실력을 증진하는 것에 목적이 있다</a:t>
              </a:r>
              <a:r>
                <a:rPr lang="en-US" altLang="ko-KR" dirty="0" smtClean="0">
                  <a:solidFill>
                    <a:srgbClr val="CBCBCB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.</a:t>
              </a:r>
              <a:endParaRPr lang="ko-KR" altLang="en-US" dirty="0">
                <a:solidFill>
                  <a:srgbClr val="CBCBCB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83" name="텍스트 상자 82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4" name="도형 83"/>
          <p:cNvSpPr>
            <a:spLocks/>
          </p:cNvSpPr>
          <p:nvPr/>
        </p:nvSpPr>
        <p:spPr>
          <a:xfrm rot="0">
            <a:off x="133540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6" name="텍스트 상자 85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기획안 및 목적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7" name="텍스트 상자 86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8" name="텍스트 상자 87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9" name="텍스트 상자 88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90" name="텍스트 상자 89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  <p:bldP spid="67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1"/>
          <p:cNvGrpSpPr/>
          <p:nvPr/>
        </p:nvGrpSpPr>
        <p:grpSpPr>
          <a:xfrm>
            <a:off x="4472940" y="1285875"/>
            <a:ext cx="4358005" cy="4286250"/>
            <a:chOff x="4472940" y="1285875"/>
            <a:chExt cx="4358005" cy="4286250"/>
          </a:xfrm>
        </p:grpSpPr>
        <p:grpSp>
          <p:nvGrpSpPr>
            <p:cNvPr id="110" name="그룹 183"/>
            <p:cNvGrpSpPr/>
            <p:nvPr/>
          </p:nvGrpSpPr>
          <p:grpSpPr>
            <a:xfrm>
              <a:off x="4472940" y="1285875"/>
              <a:ext cx="4358005" cy="4286250"/>
              <a:chOff x="4472940" y="1285875"/>
              <a:chExt cx="4358005" cy="4286250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72940" y="1285875"/>
                <a:ext cx="4358005" cy="428625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grpSp>
            <p:nvGrpSpPr>
              <p:cNvPr id="114" name="그룹 174"/>
              <p:cNvGrpSpPr/>
              <p:nvPr/>
            </p:nvGrpSpPr>
            <p:grpSpPr>
              <a:xfrm>
                <a:off x="4857750" y="1285875"/>
                <a:ext cx="3729990" cy="4228465"/>
                <a:chOff x="4857750" y="1285875"/>
                <a:chExt cx="3729990" cy="4228465"/>
              </a:xfrm>
            </p:grpSpPr>
            <p:grpSp>
              <p:nvGrpSpPr>
                <p:cNvPr id="115" name="그룹 169"/>
                <p:cNvGrpSpPr/>
                <p:nvPr/>
              </p:nvGrpSpPr>
              <p:grpSpPr>
                <a:xfrm>
                  <a:off x="4857750" y="1737360"/>
                  <a:ext cx="3729990" cy="3777615"/>
                  <a:chOff x="4857750" y="1737360"/>
                  <a:chExt cx="3729990" cy="3777615"/>
                </a:xfrm>
              </p:grpSpPr>
              <p:grpSp>
                <p:nvGrpSpPr>
                  <p:cNvPr id="118" name="그룹 146"/>
                  <p:cNvGrpSpPr/>
                  <p:nvPr/>
                </p:nvGrpSpPr>
                <p:grpSpPr>
                  <a:xfrm>
                    <a:off x="4857750" y="1737360"/>
                    <a:ext cx="3571875" cy="2214880"/>
                    <a:chOff x="4857750" y="1737360"/>
                    <a:chExt cx="3571875" cy="2214880"/>
                  </a:xfrm>
                </p:grpSpPr>
                <p:sp>
                  <p:nvSpPr>
                    <p:cNvPr id="125" name="모서리가 둥근 직사각형 124"/>
                    <p:cNvSpPr/>
                    <p:nvPr/>
                  </p:nvSpPr>
                  <p:spPr>
                    <a:xfrm>
                      <a:off x="6035040" y="1850390"/>
                      <a:ext cx="2072005" cy="357505"/>
                    </a:xfrm>
                    <a:prstGeom prst="roundRect">
                      <a:avLst/>
                    </a:prstGeom>
                    <a:noFill/>
                    <a:ln w="571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26" name="모서리가 둥근 직사각형 125"/>
                    <p:cNvSpPr/>
                    <p:nvPr/>
                  </p:nvSpPr>
                  <p:spPr>
                    <a:xfrm>
                      <a:off x="6127115" y="3195955"/>
                      <a:ext cx="929005" cy="357505"/>
                    </a:xfrm>
                    <a:prstGeom prst="roundRect">
                      <a:avLst/>
                    </a:prstGeom>
                    <a:noFill/>
                    <a:ln w="571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27" name="모서리가 둥근 직사각형 126"/>
                    <p:cNvSpPr/>
                    <p:nvPr/>
                  </p:nvSpPr>
                  <p:spPr>
                    <a:xfrm>
                      <a:off x="4857750" y="1737360"/>
                      <a:ext cx="3571875" cy="221488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accent3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28" name="모서리가 둥근 직사각형 127"/>
                    <p:cNvSpPr/>
                    <p:nvPr/>
                  </p:nvSpPr>
                  <p:spPr>
                    <a:xfrm>
                      <a:off x="6035040" y="2658745"/>
                      <a:ext cx="2072005" cy="357505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5108575" y="2023110"/>
                      <a:ext cx="857250" cy="3384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현재</a:t>
                      </a:r>
                      <a:r>
                        <a:rPr lang="en-US" altLang="ko-KR" sz="16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IP</a:t>
                      </a:r>
                      <a:endParaRPr lang="ko-KR" alt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5071745" y="2665730"/>
                      <a:ext cx="1000125" cy="3384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포트</a:t>
                      </a:r>
                      <a:endParaRPr lang="ko-KR" alt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6143625" y="3286125"/>
                      <a:ext cx="857250" cy="3384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중지</a:t>
                      </a:r>
                      <a:endParaRPr lang="ko-KR" altLang="en-US" sz="16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p:txBody>
                </p:sp>
              </p:grpSp>
              <p:sp>
                <p:nvSpPr>
                  <p:cNvPr id="119" name="모서리가 둥근 직사각형 118"/>
                  <p:cNvSpPr/>
                  <p:nvPr/>
                </p:nvSpPr>
                <p:spPr>
                  <a:xfrm>
                    <a:off x="4857750" y="4014470"/>
                    <a:ext cx="3571875" cy="150050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라운드 Bold" pitchFamily="50" charset="-127"/>
                      <a:ea typeface="나눔스퀘어라운드 Bold" pitchFamily="50" charset="-127"/>
                    </a:endParaRP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4982210" y="4150360"/>
                    <a:ext cx="857250" cy="3384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로그</a:t>
                    </a:r>
                    <a:endParaRPr lang="ko-KR" altLang="en-US" sz="1600" b="1" dirty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endParaRP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998335" y="4150360"/>
                    <a:ext cx="1357630" cy="3384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&lt;Text Field&gt;</a:t>
                    </a:r>
                    <a:endParaRPr lang="ko-KR" altLang="en-US" sz="1600" b="1" dirty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4944110" y="4728845"/>
                    <a:ext cx="3643630" cy="584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-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현재 서버 상태 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: </a:t>
                    </a:r>
                    <a:r>
                      <a:rPr lang="en-US" altLang="ko-KR" sz="1600" b="1" dirty="0" err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IP,port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 [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켜짐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(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꺼짐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)]</a:t>
                    </a:r>
                  </a:p>
                  <a:p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- 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참여자 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(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로그인시 마다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 IP </a:t>
                    </a:r>
                    <a:r>
                      <a:rPr lang="ko-KR" altLang="en-US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기록</a:t>
                    </a:r>
                    <a:r>
                      <a:rPr lang="en-US" altLang="ko-KR" sz="16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rPr>
                      <a:t>)</a:t>
                    </a:r>
                    <a:endParaRPr lang="ko-KR" altLang="en-US" sz="1600" b="1" dirty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endParaRPr>
                  </a:p>
                </p:txBody>
              </p:sp>
              <p:sp>
                <p:nvSpPr>
                  <p:cNvPr id="123" name="모서리가 둥근 직사각형 122"/>
                  <p:cNvSpPr/>
                  <p:nvPr/>
                </p:nvSpPr>
                <p:spPr>
                  <a:xfrm>
                    <a:off x="5071745" y="4124325"/>
                    <a:ext cx="643255" cy="357505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라운드 Bold" pitchFamily="50" charset="-127"/>
                      <a:ea typeface="나눔스퀘어라운드 Bold" pitchFamily="50" charset="-127"/>
                    </a:endParaRPr>
                  </a:p>
                </p:txBody>
              </p:sp>
            </p:grp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6005195" y="1285875"/>
                  <a:ext cx="1325245" cy="38354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5775960" y="1304925"/>
                  <a:ext cx="1786255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서버 </a:t>
                  </a:r>
                  <a:r>
                    <a:rPr lang="ko-KR" altLang="en-US" sz="1600" b="1" dirty="0" err="1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구동창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</p:grpSp>
        </p:grpSp>
        <p:sp>
          <p:nvSpPr>
            <p:cNvPr id="111" name="모서리가 둥근 직사각형 110"/>
            <p:cNvSpPr/>
            <p:nvPr/>
          </p:nvSpPr>
          <p:spPr>
            <a:xfrm>
              <a:off x="6263640" y="3268980"/>
              <a:ext cx="643255" cy="357505"/>
            </a:xfrm>
            <a:prstGeom prst="round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6015990" y="2023110"/>
              <a:ext cx="2072005" cy="357505"/>
            </a:xfrm>
            <a:prstGeom prst="round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40665" y="1322705"/>
            <a:ext cx="4000500" cy="3714750"/>
            <a:chOff x="240665" y="1322705"/>
            <a:chExt cx="4000500" cy="3714750"/>
          </a:xfrm>
        </p:grpSpPr>
        <p:sp>
          <p:nvSpPr>
            <p:cNvPr id="49" name="직사각형 48"/>
            <p:cNvSpPr/>
            <p:nvPr/>
          </p:nvSpPr>
          <p:spPr>
            <a:xfrm>
              <a:off x="240665" y="1322705"/>
              <a:ext cx="4000500" cy="37147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0" name="그룹 171"/>
            <p:cNvGrpSpPr/>
            <p:nvPr/>
          </p:nvGrpSpPr>
          <p:grpSpPr>
            <a:xfrm>
              <a:off x="454660" y="1536700"/>
              <a:ext cx="3571875" cy="3000375"/>
              <a:chOff x="454660" y="1536700"/>
              <a:chExt cx="3571875" cy="3000375"/>
            </a:xfrm>
          </p:grpSpPr>
          <p:grpSp>
            <p:nvGrpSpPr>
              <p:cNvPr id="53" name="그룹 145"/>
              <p:cNvGrpSpPr/>
              <p:nvPr/>
            </p:nvGrpSpPr>
            <p:grpSpPr>
              <a:xfrm>
                <a:off x="454660" y="2037080"/>
                <a:ext cx="3571875" cy="2500630"/>
                <a:chOff x="454660" y="2037080"/>
                <a:chExt cx="3571875" cy="2500630"/>
              </a:xfrm>
            </p:grpSpPr>
            <p:sp>
              <p:nvSpPr>
                <p:cNvPr id="55" name="모서리가 둥근 직사각형 54"/>
                <p:cNvSpPr/>
                <p:nvPr/>
              </p:nvSpPr>
              <p:spPr>
                <a:xfrm>
                  <a:off x="1631950" y="2601595"/>
                  <a:ext cx="2072005" cy="357505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1724660" y="3947160"/>
                  <a:ext cx="929005" cy="357505"/>
                </a:xfrm>
                <a:prstGeom prst="roundRect">
                  <a:avLst/>
                </a:prstGeom>
                <a:noFill/>
                <a:ln w="571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454660" y="2037080"/>
                  <a:ext cx="3571875" cy="250063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1631950" y="3244215"/>
                  <a:ext cx="207200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706120" y="2608580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포트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669290" y="3251200"/>
                  <a:ext cx="1000125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서버</a:t>
                  </a:r>
                  <a:r>
                    <a:rPr lang="en-US" altLang="ko-KR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IP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740535" y="3965575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연결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081405" y="1536700"/>
                <a:ext cx="2428875" cy="3695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rPr>
                  <a:t>서버 로그인</a:t>
                </a:r>
                <a:endParaRPr lang="ko-KR" altLang="en-US" b="1" dirty="0">
                  <a:solidFill>
                    <a:schemeClr val="accent3">
                      <a:lumMod val="50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51" name="모서리가 둥근 직사각형 50"/>
            <p:cNvSpPr/>
            <p:nvPr/>
          </p:nvSpPr>
          <p:spPr>
            <a:xfrm>
              <a:off x="1597660" y="2608580"/>
              <a:ext cx="2072005" cy="357505"/>
            </a:xfrm>
            <a:prstGeom prst="round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31340" y="3965575"/>
              <a:ext cx="643255" cy="357505"/>
            </a:xfrm>
            <a:prstGeom prst="roundRect">
              <a:avLst/>
            </a:prstGeom>
            <a:noFill/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cxnSp>
        <p:nvCxnSpPr>
          <p:cNvPr id="133" name="꺾인 연결선 132"/>
          <p:cNvCxnSpPr>
            <a:stCxn id="61" idx="3"/>
            <a:endCxn id="117" idx="1"/>
          </p:cNvCxnSpPr>
          <p:nvPr/>
        </p:nvCxnSpPr>
        <p:spPr>
          <a:xfrm flipV="1">
            <a:off x="2597785" y="1477645"/>
            <a:ext cx="3407410" cy="2657475"/>
          </a:xfrm>
          <a:prstGeom prst="bentConnector3">
            <a:avLst>
              <a:gd name="adj1" fmla="val 50000"/>
            </a:avLst>
          </a:prstGeom>
          <a:ln w="76200">
            <a:solidFill>
              <a:srgbClr val="96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5" name="TextBox 18434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텍스트 상자 18435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7" name="도형 18436"/>
          <p:cNvSpPr>
            <a:spLocks/>
          </p:cNvSpPr>
          <p:nvPr/>
        </p:nvSpPr>
        <p:spPr>
          <a:xfrm rot="0">
            <a:off x="266128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38" name="텍스트 상자 18437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9" name="텍스트 상자 18438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0" name="텍스트 상자 18439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1" name="텍스트 상자 18440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2" name="텍스트 상자 18441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3" name="텍스트 상자 18442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18444" name="그룹 18443"/>
          <p:cNvGrpSpPr/>
          <p:nvPr/>
        </p:nvGrpSpPr>
        <p:grpSpPr>
          <a:xfrm rot="21240000">
            <a:off x="193675" y="92075"/>
            <a:ext cx="468630" cy="665480"/>
            <a:chOff x="193675" y="92075"/>
            <a:chExt cx="468630" cy="665480"/>
          </a:xfrm>
        </p:grpSpPr>
        <p:sp>
          <p:nvSpPr>
            <p:cNvPr id="18445" name="직사각형 18444"/>
            <p:cNvSpPr>
              <a:spLocks/>
            </p:cNvSpPr>
            <p:nvPr/>
          </p:nvSpPr>
          <p:spPr>
            <a:xfrm rot="0">
              <a:off x="252095" y="137160"/>
              <a:ext cx="381000" cy="594995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8446" name="Picture 18445" descr="C:/Users/haewon/AppData/Roaming/PolarisOffice/ETemp/12660_12395608/image14.png"/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281" t="21667" r="66719" b="40000"/>
            <a:stretch>
              <a:fillRect/>
            </a:stretch>
          </p:blipFill>
          <p:spPr bwMode="auto">
            <a:xfrm rot="0">
              <a:off x="193675" y="92075"/>
              <a:ext cx="468630" cy="665480"/>
            </a:xfrm>
            <a:prstGeom prst="rect"/>
            <a:noFill/>
            <a:ln w="0">
              <a:noFill/>
              <a:prstDash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09" grpId="1" animBg="1"/>
      <p:bldP spid="13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0" name="그룹 99"/>
          <p:cNvGrpSpPr/>
          <p:nvPr/>
        </p:nvGrpSpPr>
        <p:grpSpPr>
          <a:xfrm>
            <a:off x="2785745" y="1571625"/>
            <a:ext cx="4000500" cy="3714750"/>
            <a:chOff x="2785745" y="1571625"/>
            <a:chExt cx="4000500" cy="3714750"/>
          </a:xfrm>
        </p:grpSpPr>
        <p:sp>
          <p:nvSpPr>
            <p:cNvPr id="101" name="직사각형 100"/>
            <p:cNvSpPr/>
            <p:nvPr/>
          </p:nvSpPr>
          <p:spPr>
            <a:xfrm>
              <a:off x="2785745" y="1571625"/>
              <a:ext cx="4000500" cy="37147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102" name="그룹 170"/>
            <p:cNvGrpSpPr/>
            <p:nvPr/>
          </p:nvGrpSpPr>
          <p:grpSpPr>
            <a:xfrm>
              <a:off x="3000375" y="1785620"/>
              <a:ext cx="3571875" cy="3000375"/>
              <a:chOff x="3000375" y="1785620"/>
              <a:chExt cx="3571875" cy="3000375"/>
            </a:xfrm>
          </p:grpSpPr>
          <p:grpSp>
            <p:nvGrpSpPr>
              <p:cNvPr id="103" name="그룹 138"/>
              <p:cNvGrpSpPr/>
              <p:nvPr/>
            </p:nvGrpSpPr>
            <p:grpSpPr>
              <a:xfrm>
                <a:off x="3000375" y="2286000"/>
                <a:ext cx="3571875" cy="2500630"/>
                <a:chOff x="3000375" y="2286000"/>
                <a:chExt cx="3571875" cy="2500630"/>
              </a:xfrm>
            </p:grpSpPr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3000375" y="2286000"/>
                  <a:ext cx="3571875" cy="250063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06" name="모서리가 둥근 직사각형 105"/>
                <p:cNvSpPr/>
                <p:nvPr/>
              </p:nvSpPr>
              <p:spPr>
                <a:xfrm>
                  <a:off x="4152900" y="2677795"/>
                  <a:ext cx="207200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07" name="모서리가 둥근 직사각형 106"/>
                <p:cNvSpPr/>
                <p:nvPr/>
              </p:nvSpPr>
              <p:spPr>
                <a:xfrm>
                  <a:off x="3714750" y="4258310"/>
                  <a:ext cx="64325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4152900" y="3177540"/>
                  <a:ext cx="207200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4152900" y="3677920"/>
                  <a:ext cx="207200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143500" y="4258310"/>
                  <a:ext cx="643255" cy="357505"/>
                </a:xfrm>
                <a:prstGeom prst="roundRect">
                  <a:avLst/>
                </a:prstGeom>
                <a:noFill/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3214370" y="2642870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포트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3143250" y="3143250"/>
                  <a:ext cx="1000125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닉네임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3214370" y="3643630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서버</a:t>
                  </a:r>
                  <a:r>
                    <a:rPr lang="en-US" altLang="ko-KR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IP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3608705" y="4276725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연결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5053330" y="4264660"/>
                  <a:ext cx="857250" cy="338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chemeClr val="accent3">
                          <a:lumMod val="50000"/>
                        </a:schemeClr>
                      </a:solidFill>
                      <a:latin typeface="나눔스퀘어라운드 Bold" pitchFamily="50" charset="-127"/>
                      <a:ea typeface="나눔스퀘어라운드 Bold" pitchFamily="50" charset="-127"/>
                    </a:rPr>
                    <a:t>취소</a:t>
                  </a:r>
                  <a:endParaRPr lang="ko-KR" altLang="en-US" sz="1600" b="1" dirty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3571875" y="1785620"/>
                <a:ext cx="2428875" cy="36957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>
                        <a:lumMod val="50000"/>
                      </a:schemeClr>
                    </a:solidFill>
                    <a:latin typeface="나눔스퀘어라운드 Bold" pitchFamily="50" charset="-127"/>
                    <a:ea typeface="나눔스퀘어라운드 Bold" pitchFamily="50" charset="-127"/>
                  </a:rPr>
                  <a:t>클라이언트 로그인</a:t>
                </a:r>
                <a:endParaRPr lang="ko-KR" altLang="en-US" b="1" dirty="0">
                  <a:solidFill>
                    <a:schemeClr val="accent3">
                      <a:lumMod val="50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20059363">
            <a:off x="4060190" y="4366260"/>
            <a:ext cx="536575" cy="728345"/>
          </a:xfrm>
          <a:prstGeom prst="rect">
            <a:avLst/>
          </a:prstGeom>
          <a:noFill/>
        </p:spPr>
      </p:pic>
      <p:sp>
        <p:nvSpPr>
          <p:cNvPr id="18435" name="TextBox 18434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텍스트 상자 18435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7" name="도형 18436"/>
          <p:cNvSpPr>
            <a:spLocks/>
          </p:cNvSpPr>
          <p:nvPr/>
        </p:nvSpPr>
        <p:spPr>
          <a:xfrm rot="0">
            <a:off x="266128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38" name="텍스트 상자 18437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9" name="텍스트 상자 18438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0" name="텍스트 상자 18439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1" name="텍스트 상자 18440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2" name="텍스트 상자 18441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3" name="텍스트 상자 18442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 rot="0">
            <a:off x="0" y="0"/>
            <a:ext cx="9144635" cy="1214755"/>
          </a:xfrm>
          <a:prstGeom prst="rect"/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88"/>
          <p:cNvGrpSpPr/>
          <p:nvPr/>
        </p:nvGrpSpPr>
        <p:grpSpPr>
          <a:xfrm>
            <a:off x="213995" y="1285875"/>
            <a:ext cx="7985125" cy="4286250"/>
            <a:chOff x="213995" y="1285875"/>
            <a:chExt cx="7985125" cy="4286250"/>
          </a:xfrm>
        </p:grpSpPr>
        <p:sp>
          <p:nvSpPr>
            <p:cNvPr id="90" name="직사각형 89"/>
            <p:cNvSpPr/>
            <p:nvPr/>
          </p:nvSpPr>
          <p:spPr>
            <a:xfrm>
              <a:off x="1285875" y="1356995"/>
              <a:ext cx="6501130" cy="42151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grpSp>
          <p:nvGrpSpPr>
            <p:cNvPr id="91" name="그룹 108"/>
            <p:cNvGrpSpPr/>
            <p:nvPr/>
          </p:nvGrpSpPr>
          <p:grpSpPr>
            <a:xfrm>
              <a:off x="1356995" y="1428750"/>
              <a:ext cx="6358255" cy="4072255"/>
              <a:chOff x="1356995" y="1428750"/>
              <a:chExt cx="6358255" cy="40722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1356995" y="1428750"/>
                <a:ext cx="84455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Light" pitchFamily="50" charset="-127"/>
                    <a:ea typeface="나눔스퀘어라운드 Light" pitchFamily="50" charset="-127"/>
                  </a:rPr>
                  <a:t>t</a:t>
                </a:r>
                <a:endParaRPr lang="ko-KR" altLang="en-US" dirty="0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5728335" y="418592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54266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5728335" y="5203825"/>
                <a:ext cx="1986915" cy="297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903730" y="1938020"/>
                <a:ext cx="993140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53644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35699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235077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135699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2400300" y="4228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2400300" y="4482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2400300" y="4822190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2400300" y="507682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45669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145669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45669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220154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249999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3542665" y="142875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3642360" y="155575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3642360" y="2150110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3642360" y="2362200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4387215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4685030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572833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582803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582803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582803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657288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6870700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728335" y="1428750"/>
                <a:ext cx="1986915" cy="12725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542665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23799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493395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3542665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423799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493395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3542665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423799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3" name="모서리가 둥근 직사각형 152"/>
              <p:cNvSpPr/>
              <p:nvPr/>
            </p:nvSpPr>
            <p:spPr>
              <a:xfrm>
                <a:off x="493395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829435" y="1935480"/>
              <a:ext cx="114300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타이머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995" y="1410335"/>
              <a:ext cx="857250" cy="338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로고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84935" y="4578985"/>
              <a:ext cx="9290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족보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7120" y="4578985"/>
              <a:ext cx="1000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배팅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11880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4830" y="4454525"/>
              <a:ext cx="22148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40400" y="5180330"/>
              <a:ext cx="192913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입력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15815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21355" y="1838960"/>
              <a:ext cx="27146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62295" y="1829435"/>
              <a:ext cx="2143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시스템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38145" y="2903220"/>
              <a:ext cx="3286125" cy="83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 배팅금액과 족보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판돈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13995" y="1285875"/>
              <a:ext cx="121475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나눔스퀘어라운드 Light" pitchFamily="50" charset="-127"/>
                  <a:ea typeface="나눔스퀘어라운드 Light" pitchFamily="50" charset="-127"/>
                </a:rPr>
                <a:t>게임메인창</a:t>
              </a:r>
              <a:endPara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endParaRPr>
            </a:p>
            <a:p>
              <a:r>
                <a:rPr lang="en-US" altLang="ko-KR" sz="1200" dirty="0" smtClean="0">
                  <a:latin typeface="나눔스퀘어라운드 Light" pitchFamily="50" charset="-127"/>
                  <a:ea typeface="나눔스퀘어라운드 Light" pitchFamily="50" charset="-127"/>
                </a:rPr>
                <a:t>1500X800</a:t>
              </a:r>
              <a:endParaRPr lang="ko-KR" altLang="en-US" sz="1200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120" y="2122170"/>
              <a:ext cx="207200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Grid Layout – </a:t>
              </a:r>
            </a:p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Jpanel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, 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55090" y="21939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Thread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18895" y="1527810"/>
              <a:ext cx="12757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9310" y="48990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16100" y="489204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Button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528060" y="492950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25520" y="372110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80710" y="211518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80710" y="475615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27750" y="518731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JTextField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81" name="TextBox 80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5" name="텍스트 상자 18434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6" name="도형 18435"/>
          <p:cNvSpPr>
            <a:spLocks/>
          </p:cNvSpPr>
          <p:nvPr/>
        </p:nvSpPr>
        <p:spPr>
          <a:xfrm rot="0">
            <a:off x="266128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37" name="텍스트 상자 18436"/>
          <p:cNvSpPr txBox="1">
            <a:spLocks/>
          </p:cNvSpPr>
          <p:nvPr/>
        </p:nvSpPr>
        <p:spPr>
          <a:xfrm rot="0">
            <a:off x="-17970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8" name="텍스트 상자 18437"/>
          <p:cNvSpPr txBox="1">
            <a:spLocks/>
          </p:cNvSpPr>
          <p:nvPr/>
        </p:nvSpPr>
        <p:spPr>
          <a:xfrm rot="0">
            <a:off x="99377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9" name="텍스트 상자 18438"/>
          <p:cNvSpPr txBox="1">
            <a:spLocks/>
          </p:cNvSpPr>
          <p:nvPr/>
        </p:nvSpPr>
        <p:spPr>
          <a:xfrm rot="0">
            <a:off x="2332355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1" name="텍스트 상자 18440"/>
          <p:cNvSpPr txBox="1">
            <a:spLocks/>
          </p:cNvSpPr>
          <p:nvPr/>
        </p:nvSpPr>
        <p:spPr>
          <a:xfrm rot="0">
            <a:off x="3616960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2" name="텍스트 상자 18441"/>
          <p:cNvSpPr txBox="1">
            <a:spLocks/>
          </p:cNvSpPr>
          <p:nvPr/>
        </p:nvSpPr>
        <p:spPr>
          <a:xfrm rot="0">
            <a:off x="6171565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3" name="텍스트 상자 18442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 rot="0">
            <a:off x="0" y="0"/>
            <a:ext cx="9144635" cy="1214755"/>
          </a:xfrm>
          <a:prstGeom prst="rect"/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0" y="0"/>
            <a:ext cx="9144635" cy="214630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 rot="0">
            <a:off x="6501130" y="0"/>
            <a:ext cx="2655570" cy="247014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트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캠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프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j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a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v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a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기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반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웹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앱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개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발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자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양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성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과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정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1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1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9</a:t>
            </a: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 rot="21240000">
            <a:off x="193675" y="92075"/>
            <a:ext cx="468630" cy="665480"/>
            <a:chOff x="193675" y="92075"/>
            <a:chExt cx="468630" cy="665480"/>
          </a:xfrm>
        </p:grpSpPr>
        <p:sp>
          <p:nvSpPr>
            <p:cNvPr id="17" name="도형 16"/>
            <p:cNvSpPr>
              <a:spLocks/>
            </p:cNvSpPr>
            <p:nvPr/>
          </p:nvSpPr>
          <p:spPr>
            <a:xfrm rot="191160000">
              <a:off x="254000" y="120650"/>
              <a:ext cx="381000" cy="595630"/>
            </a:xfrm>
            <a:prstGeom prst="rect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8434" name="그림 18433" descr="C:/Users/haewon/AppData/Roaming/PolarisOffice/ETemp/12660_12395608/fImage14094569941.png"/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281" t="21667" r="66719" b="40000"/>
            <a:stretch>
              <a:fillRect/>
            </a:stretch>
          </p:blipFill>
          <p:spPr>
            <a:xfrm rot="191160000">
              <a:off x="194310" y="93345"/>
              <a:ext cx="467995" cy="662305"/>
            </a:xfrm>
            <a:prstGeom prst="rect"/>
            <a:noFill/>
            <a:ln w="0">
              <a:noFill/>
              <a:prstDash/>
            </a:ln>
          </p:spPr>
        </p:pic>
      </p:grp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501380" y="5143500"/>
            <a:ext cx="451485" cy="4514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 rot="0">
            <a:off x="-285750" y="252730"/>
            <a:ext cx="542988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83" name="텍스트 상자 82"/>
          <p:cNvSpPr txBox="1">
            <a:spLocks/>
          </p:cNvSpPr>
          <p:nvPr/>
        </p:nvSpPr>
        <p:spPr>
          <a:xfrm rot="0">
            <a:off x="-179070" y="83502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4" name="텍스트 상자 83"/>
          <p:cNvSpPr txBox="1">
            <a:spLocks/>
          </p:cNvSpPr>
          <p:nvPr/>
        </p:nvSpPr>
        <p:spPr>
          <a:xfrm rot="0">
            <a:off x="994410" y="84264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기획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안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목적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2332990" y="84264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6" name="텍스트 상자 85"/>
          <p:cNvSpPr txBox="1">
            <a:spLocks/>
          </p:cNvSpPr>
          <p:nvPr/>
        </p:nvSpPr>
        <p:spPr>
          <a:xfrm rot="0">
            <a:off x="4852035" y="835025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 및 특징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18435" name="그림 18434" descr="C:/Users/haewon/AppData/Roaming/PolarisOffice/ETemp/12660_12395608/fImage107975776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3465" y="1374775"/>
            <a:ext cx="7067550" cy="4221480"/>
          </a:xfrm>
          <a:prstGeom prst="rect"/>
          <a:noFill/>
        </p:spPr>
      </p:pic>
      <p:sp>
        <p:nvSpPr>
          <p:cNvPr id="18436" name="텍스트 상자 18435"/>
          <p:cNvSpPr txBox="1">
            <a:spLocks/>
          </p:cNvSpPr>
          <p:nvPr/>
        </p:nvSpPr>
        <p:spPr>
          <a:xfrm rot="0">
            <a:off x="3617595" y="84709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최종 UI구현</a:t>
            </a:r>
            <a:endParaRPr lang="ko-KR" altLang="en-US" sz="1400" b="1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37" name="텍스트 상자 18436"/>
          <p:cNvSpPr txBox="1">
            <a:spLocks/>
          </p:cNvSpPr>
          <p:nvPr/>
        </p:nvSpPr>
        <p:spPr>
          <a:xfrm rot="0">
            <a:off x="313690" y="3077845"/>
            <a:ext cx="57156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여기에 뭘 썼고 뭘 썻고 기능들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438" name="텍스트 상자 18437"/>
          <p:cNvSpPr txBox="1">
            <a:spLocks/>
          </p:cNvSpPr>
          <p:nvPr/>
        </p:nvSpPr>
        <p:spPr>
          <a:xfrm rot="0">
            <a:off x="6172200" y="854710"/>
            <a:ext cx="1715135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예외, 개선사항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0" name="텍스트 상자 18439"/>
          <p:cNvSpPr txBox="1">
            <a:spLocks/>
          </p:cNvSpPr>
          <p:nvPr/>
        </p:nvSpPr>
        <p:spPr>
          <a:xfrm rot="0">
            <a:off x="7459980" y="850265"/>
            <a:ext cx="1715135" cy="3086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작</a:t>
            </a:r>
            <a:r>
              <a:rPr lang="en-US" altLang="ko-KR" sz="1400" b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스케쥴</a:t>
            </a:r>
            <a:endParaRPr lang="ko-KR" altLang="en-US" sz="1400" b="1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 rot="0">
            <a:off x="3971925" y="1158240"/>
            <a:ext cx="1036955" cy="60325"/>
          </a:xfrm>
          <a:prstGeom prst="rect"/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169</Paragraphs>
  <Words>581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BITSC-6-15</dc:creator>
  <cp:lastModifiedBy>Hye Won</cp:lastModifiedBy>
  <dc:title>슬라이드 1</dc:title>
  <dcterms:modified xsi:type="dcterms:W3CDTF">2019-04-15T08:26:38Z</dcterms:modified>
</cp:coreProperties>
</file>